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sldIdLst>
    <p:sldId id="257" r:id="rId3"/>
    <p:sldId id="258" r:id="rId4"/>
    <p:sldId id="261" r:id="rId5"/>
    <p:sldId id="352" r:id="rId6"/>
    <p:sldId id="268" r:id="rId7"/>
    <p:sldId id="325" r:id="rId8"/>
    <p:sldId id="349" r:id="rId9"/>
    <p:sldId id="337" r:id="rId10"/>
    <p:sldId id="29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257" autoAdjust="0"/>
  </p:normalViewPr>
  <p:slideViewPr>
    <p:cSldViewPr>
      <p:cViewPr varScale="1">
        <p:scale>
          <a:sx n="95" d="100"/>
          <a:sy n="95" d="100"/>
        </p:scale>
        <p:origin x="102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6B0AE-7CCF-4258-9467-EE3A496DAE82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016F3-1072-452C-A8B4-1647B026C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4c8802ddf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g4c8802dd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7c8159ad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7c8159ad4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7c8159ad4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270f27c2d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55" name="Google Shape;755;g270f27c2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3" name="Google Shape;1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63761be6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g63761be6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7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02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5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89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6"/>
            <a:ext cx="3886200" cy="377161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80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9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85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11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02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5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5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9400844-95BC-3940-A89E-94337142977E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1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2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1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8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9C10-6C37-4426-8203-94A073387C9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20A33-E371-45FB-82A1-8FA523B4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9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509C10-6C37-4426-8203-94A073387C9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BA20A33-E371-45FB-82A1-8FA523B4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710E-06C1-C544-A68F-88055469C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hyperlink" Target="http://linkedin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facebook.com/SouthPugetSoundSHR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hane@oscfp.co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psshrm.president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psshrm.program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6400800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Welcome to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South Puget Sound SHRM!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January 21,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089587"/>
            <a:ext cx="8382000" cy="204787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Please </a:t>
            </a:r>
            <a:r>
              <a:rPr lang="en-US" b="1" i="1" dirty="0">
                <a:solidFill>
                  <a:schemeClr val="tx1"/>
                </a:solidFill>
              </a:rPr>
              <a:t>introduce yourself </a:t>
            </a:r>
            <a:r>
              <a:rPr lang="en-US" i="1" dirty="0">
                <a:solidFill>
                  <a:schemeClr val="tx1"/>
                </a:solidFill>
              </a:rPr>
              <a:t>(name/company name) and 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ask questions </a:t>
            </a:r>
            <a:r>
              <a:rPr lang="en-US" i="1" dirty="0">
                <a:solidFill>
                  <a:schemeClr val="tx1"/>
                </a:solidFill>
              </a:rPr>
              <a:t>in the </a:t>
            </a:r>
            <a:r>
              <a:rPr lang="en-US" b="1" i="1" dirty="0">
                <a:solidFill>
                  <a:schemeClr val="tx1"/>
                </a:solidFill>
              </a:rPr>
              <a:t>Chat</a:t>
            </a:r>
            <a:r>
              <a:rPr lang="en-US" i="1" dirty="0">
                <a:solidFill>
                  <a:schemeClr val="tx1"/>
                </a:solidFill>
              </a:rPr>
              <a:t> feature.</a:t>
            </a:r>
          </a:p>
          <a:p>
            <a:endParaRPr lang="en-US" sz="11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will start promptly at </a:t>
            </a:r>
            <a:r>
              <a:rPr lang="en-US" b="1" dirty="0">
                <a:solidFill>
                  <a:schemeClr val="bg1"/>
                </a:solidFill>
              </a:rPr>
              <a:t>8 AM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Thanks for your patience!</a:t>
            </a:r>
          </a:p>
        </p:txBody>
      </p:sp>
      <p:pic>
        <p:nvPicPr>
          <p:cNvPr id="4" name="imag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1354138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914775"/>
            <a:ext cx="1524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5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" name="Google Shape;727;p75"/>
          <p:cNvGraphicFramePr/>
          <p:nvPr>
            <p:extLst>
              <p:ext uri="{D42A27DB-BD31-4B8C-83A1-F6EECF244321}">
                <p14:modId xmlns:p14="http://schemas.microsoft.com/office/powerpoint/2010/main" val="29212217"/>
              </p:ext>
            </p:extLst>
          </p:nvPr>
        </p:nvGraphicFramePr>
        <p:xfrm>
          <a:off x="0" y="762000"/>
          <a:ext cx="2590800" cy="5334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Connect with us on Social Media!</a:t>
                      </a:r>
                      <a:endParaRPr sz="3600" b="1" dirty="0">
                        <a:solidFill>
                          <a:srgbClr val="FFFFFF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b="1" dirty="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29" name="Google Shape;72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6999" y="2971800"/>
            <a:ext cx="1161452" cy="1161452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5"/>
          <p:cNvSpPr txBox="1"/>
          <p:nvPr/>
        </p:nvSpPr>
        <p:spPr>
          <a:xfrm>
            <a:off x="4922595" y="3474769"/>
            <a:ext cx="2033405" cy="155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68587" rIns="68587" bIns="68587" anchor="t" anchorCtr="0">
            <a:noAutofit/>
          </a:bodyPr>
          <a:lstStyle/>
          <a:p>
            <a:endParaRPr sz="13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75"/>
          <p:cNvSpPr txBox="1"/>
          <p:nvPr/>
        </p:nvSpPr>
        <p:spPr>
          <a:xfrm>
            <a:off x="2902451" y="3046860"/>
            <a:ext cx="2938815" cy="116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68587" rIns="68587" bIns="68587" anchor="t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+mj-lt"/>
                <a:ea typeface="Century Gothic"/>
                <a:cs typeface="Calibri" panose="020F0502020204030204" pitchFamily="34" charset="0"/>
                <a:sym typeface="Century Gothic"/>
              </a:rPr>
              <a:t>Follow us on Instagram!</a:t>
            </a:r>
            <a:endParaRPr sz="2000" b="1" dirty="0">
              <a:solidFill>
                <a:srgbClr val="00B0F0"/>
              </a:solidFill>
              <a:latin typeface="+mj-lt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+mj-lt"/>
                <a:ea typeface="Century Gothic"/>
                <a:cs typeface="Calibri" panose="020F0502020204030204" pitchFamily="34" charset="0"/>
                <a:sym typeface="Century Gothic"/>
              </a:rPr>
              <a:t>@</a:t>
            </a:r>
            <a:r>
              <a:rPr lang="en-US" sz="2000" b="1" dirty="0" err="1">
                <a:solidFill>
                  <a:srgbClr val="00B0F0"/>
                </a:solidFill>
                <a:latin typeface="+mj-lt"/>
                <a:ea typeface="Century Gothic"/>
                <a:cs typeface="Calibri" panose="020F0502020204030204" pitchFamily="34" charset="0"/>
                <a:sym typeface="Century Gothic"/>
              </a:rPr>
              <a:t>spsshrm</a:t>
            </a:r>
            <a:endParaRPr lang="en-US" sz="2000" b="1" dirty="0">
              <a:solidFill>
                <a:srgbClr val="00B0F0"/>
              </a:solidFill>
              <a:latin typeface="+mj-lt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+mj-lt"/>
                <a:ea typeface="Century Gothic"/>
                <a:cs typeface="Calibri" panose="020F0502020204030204" pitchFamily="34" charset="0"/>
                <a:sym typeface="Century Gothic"/>
              </a:rPr>
              <a:t>instagram.com/</a:t>
            </a:r>
            <a:r>
              <a:rPr lang="en-US" sz="2000" b="1" dirty="0" err="1">
                <a:solidFill>
                  <a:srgbClr val="00B0F0"/>
                </a:solidFill>
                <a:latin typeface="+mj-lt"/>
                <a:ea typeface="Century Gothic"/>
                <a:cs typeface="Calibri" panose="020F0502020204030204" pitchFamily="34" charset="0"/>
                <a:sym typeface="Century Gothic"/>
              </a:rPr>
              <a:t>spsshrm</a:t>
            </a:r>
            <a:endParaRPr lang="en-US" sz="2000" b="1" dirty="0">
              <a:solidFill>
                <a:srgbClr val="00B0F0"/>
              </a:solidFill>
              <a:latin typeface="+mj-lt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ctr"/>
            <a:endParaRPr sz="1500" b="1" dirty="0"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algn="ctr"/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1AD57-0DE6-4A9C-82EF-0C113C0548E9}"/>
              </a:ext>
            </a:extLst>
          </p:cNvPr>
          <p:cNvSpPr txBox="1"/>
          <p:nvPr/>
        </p:nvSpPr>
        <p:spPr>
          <a:xfrm>
            <a:off x="5422322" y="1222924"/>
            <a:ext cx="32708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  <a:latin typeface="+mj-lt"/>
                <a:cs typeface="Calibri" panose="020F0502020204030204" pitchFamily="34" charset="0"/>
              </a:rPr>
              <a:t>Follow us on Facebook!</a:t>
            </a:r>
            <a:endParaRPr lang="en-US" sz="2000" b="1" dirty="0">
              <a:solidFill>
                <a:srgbClr val="00B0F0"/>
              </a:solidFill>
              <a:latin typeface="+mj-lt"/>
              <a:cs typeface="Calibri" panose="020F050202020403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2000" b="1" dirty="0">
                <a:solidFill>
                  <a:srgbClr val="00B0F0"/>
                </a:solidFill>
                <a:latin typeface="+mj-lt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https://www.facebook.com/SouthPugetSoundSHRM</a:t>
            </a:r>
            <a:r>
              <a:rPr lang="en-US" sz="2000" b="1" dirty="0">
                <a:solidFill>
                  <a:srgbClr val="00B0F0"/>
                </a:solidFill>
                <a:latin typeface="+mj-lt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Free Icon | Facebook">
            <a:extLst>
              <a:ext uri="{FF2B5EF4-FFF2-40B4-BE49-F238E27FC236}">
                <a16:creationId xmlns:a16="http://schemas.microsoft.com/office/drawing/2014/main" id="{EAF62B8E-7AB5-4EA7-8A0F-1691D4903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56" y="997100"/>
            <a:ext cx="1467313" cy="14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rcle, linkedin, logo, media, network, social, share icon - Free download">
            <a:extLst>
              <a:ext uri="{FF2B5EF4-FFF2-40B4-BE49-F238E27FC236}">
                <a16:creationId xmlns:a16="http://schemas.microsoft.com/office/drawing/2014/main" id="{DAB0CEBD-974F-40C5-B220-C767459C2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494" y="4502853"/>
            <a:ext cx="1700728" cy="17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29EA2-73D8-4128-A632-FE343268B4D1}"/>
              </a:ext>
            </a:extLst>
          </p:cNvPr>
          <p:cNvSpPr txBox="1"/>
          <p:nvPr/>
        </p:nvSpPr>
        <p:spPr>
          <a:xfrm>
            <a:off x="5705427" y="4845386"/>
            <a:ext cx="2704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F0"/>
                </a:solidFill>
              </a:rPr>
              <a:t>Follow us on LinkedIn!</a:t>
            </a:r>
          </a:p>
          <a:p>
            <a:pPr algn="ctr"/>
            <a:r>
              <a:rPr lang="en-US" sz="2000" b="1" dirty="0">
                <a:solidFill>
                  <a:srgbClr val="00B0F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http://linkedin.com/</a:t>
            </a:r>
            <a:endParaRPr lang="en-US" sz="2000" b="1" dirty="0">
              <a:solidFill>
                <a:srgbClr val="00B0F0"/>
              </a:solidFill>
            </a:endParaRPr>
          </a:p>
          <a:p>
            <a:pPr algn="ctr"/>
            <a:r>
              <a:rPr lang="en-US" sz="2000" b="1" u="sng" dirty="0">
                <a:solidFill>
                  <a:srgbClr val="00B0F0"/>
                </a:solidFill>
              </a:rPr>
              <a:t>company/spsshrm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9"/>
          <p:cNvSpPr txBox="1">
            <a:spLocks noGrp="1"/>
          </p:cNvSpPr>
          <p:nvPr>
            <p:ph type="title"/>
          </p:nvPr>
        </p:nvSpPr>
        <p:spPr>
          <a:xfrm>
            <a:off x="1" y="762000"/>
            <a:ext cx="2590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7" tIns="34284" rIns="68587" bIns="34284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/>
              <a:t>Meet Your 2021 SPS SHRM Board</a:t>
            </a:r>
            <a:endParaRPr sz="3600" b="1" dirty="0"/>
          </a:p>
        </p:txBody>
      </p:sp>
      <p:graphicFrame>
        <p:nvGraphicFramePr>
          <p:cNvPr id="683" name="Google Shape;683;p69"/>
          <p:cNvGraphicFramePr/>
          <p:nvPr>
            <p:extLst>
              <p:ext uri="{D42A27DB-BD31-4B8C-83A1-F6EECF244321}">
                <p14:modId xmlns:p14="http://schemas.microsoft.com/office/powerpoint/2010/main" val="2731468230"/>
              </p:ext>
            </p:extLst>
          </p:nvPr>
        </p:nvGraphicFramePr>
        <p:xfrm>
          <a:off x="2743200" y="1371600"/>
          <a:ext cx="6092577" cy="4572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09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Chapter President – </a:t>
                      </a:r>
                      <a:r>
                        <a:rPr lang="en-US" sz="1500" b="1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Wendi Modarelli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  <a:tabLst/>
                        <a:defRPr/>
                      </a:pPr>
                      <a:r>
                        <a:rPr lang="en-US" sz="15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o-President Elect/Program Directors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-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Cheyanne Farr, SHRM-SCP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Past President/SHRM Foundation Director 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Katie Layton, SHRM-SCP, PHR</a:t>
                      </a:r>
                      <a:endParaRPr lang="en-US" sz="15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Secretary &amp; Membership Director - 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Kat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Bosold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en-US" sz="1500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Treasurer - </a:t>
                      </a:r>
                      <a:r>
                        <a:rPr lang="en-US" sz="1500" b="1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Kirsten Willis, MBA/SPHR </a:t>
                      </a:r>
                      <a:endParaRPr sz="1500" b="1" dirty="0">
                        <a:solidFill>
                          <a:srgbClr val="000000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Hospitality Director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Michele Millsap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Sponsorship Director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Daniel Smith</a:t>
                      </a:r>
                      <a:endParaRPr sz="1500" b="1" dirty="0">
                        <a:solidFill>
                          <a:schemeClr val="dk1"/>
                        </a:solidFill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Membership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Director</a:t>
                      </a:r>
                      <a:r>
                        <a:rPr lang="en-US" sz="1500" u="none" strike="noStrike" cap="none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500" b="1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Janette Roberton</a:t>
                      </a:r>
                    </a:p>
                    <a:p>
                      <a:pPr lvl="0">
                        <a:buSzPts val="2000"/>
                      </a:pP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Legislative Director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500" b="1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Tina Shields, SHRM-CP, PHR</a:t>
                      </a:r>
                    </a:p>
                    <a:p>
                      <a:pPr lvl="0">
                        <a:buSzPts val="2000"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Diversity Director 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Renee Johnson, SHRM-SCP, SPHR</a:t>
                      </a:r>
                      <a:endParaRPr lang="en-US" sz="1500" b="1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lvl="0">
                        <a:buSzPts val="2000"/>
                      </a:pPr>
                      <a:r>
                        <a:rPr lang="en-US" sz="1500" dirty="0">
                          <a:latin typeface="+mj-lt"/>
                          <a:ea typeface="Calibri"/>
                          <a:cs typeface="Calibri"/>
                          <a:sym typeface="Calibri"/>
                        </a:rPr>
                        <a:t>Workforce Readiness Director</a:t>
                      </a: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Maria Lopez</a:t>
                      </a:r>
                    </a:p>
                    <a:p>
                      <a:pPr lvl="0">
                        <a:buSzPts val="2000"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College Relations Director - </a:t>
                      </a:r>
                      <a:r>
                        <a:rPr lang="en-US" sz="1500" b="1" dirty="0">
                          <a:latin typeface="+mj-lt"/>
                          <a:cs typeface="Calibri" panose="020F0502020204030204" pitchFamily="34" charset="0"/>
                        </a:rPr>
                        <a:t>Taylor McFarland</a:t>
                      </a:r>
                    </a:p>
                    <a:p>
                      <a:pPr lvl="0">
                        <a:buSzPts val="2000"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Certification Director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Jacquelyn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Hoflich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SHRM-SCP, SPHR</a:t>
                      </a:r>
                    </a:p>
                    <a:p>
                      <a:pPr lvl="0">
                        <a:buSzPts val="2000"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Social Media Director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Hannah Large, SPHR</a:t>
                      </a:r>
                    </a:p>
                    <a:p>
                      <a:pPr lvl="0">
                        <a:buClr>
                          <a:schemeClr val="dk1"/>
                        </a:buClr>
                        <a:buSzPts val="2000"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At Large Members –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 Karin Catey, SHRM-CP</a:t>
                      </a:r>
                    </a:p>
                    <a:p>
                      <a:pPr lvl="0">
                        <a:buClr>
                          <a:schemeClr val="dk1"/>
                        </a:buClr>
                        <a:buSzPts val="2000"/>
                      </a:pPr>
                      <a:r>
                        <a:rPr lang="en-US" sz="1500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Supporting Member – 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Amber </a:t>
                      </a:r>
                      <a:r>
                        <a:rPr lang="en-US" sz="1500" b="1" dirty="0" err="1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Amantea</a:t>
                      </a:r>
                      <a:r>
                        <a:rPr lang="en-US" sz="1500" b="1" dirty="0">
                          <a:solidFill>
                            <a:schemeClr val="dk1"/>
                          </a:solidFill>
                          <a:latin typeface="+mj-lt"/>
                          <a:ea typeface="Calibri"/>
                          <a:cs typeface="Calibri"/>
                          <a:sym typeface="Calibri"/>
                        </a:rPr>
                        <a:t>, SHRM-CP</a:t>
                      </a:r>
                      <a:endParaRPr lang="en-US" sz="1500" dirty="0">
                        <a:latin typeface="+mj-lt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Calibri"/>
                        <a:buNone/>
                      </a:pPr>
                      <a:endParaRPr sz="15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72"/>
          <p:cNvSpPr txBox="1"/>
          <p:nvPr/>
        </p:nvSpPr>
        <p:spPr>
          <a:xfrm>
            <a:off x="3761291" y="3560247"/>
            <a:ext cx="4067919" cy="98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68587" rIns="68587" bIns="68587" anchor="t" anchorCtr="0">
            <a:noAutofit/>
          </a:bodyPr>
          <a:lstStyle/>
          <a:p>
            <a:pPr marL="342991" marR="342991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Date: 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January 29, 2021</a:t>
            </a:r>
          </a:p>
          <a:p>
            <a:pPr marL="342991" marR="342991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Time: 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8:00 AM – 4:15 PM</a:t>
            </a:r>
            <a:endParaRPr sz="2000" dirty="0">
              <a:solidFill>
                <a:schemeClr val="dk1"/>
              </a:solidFill>
              <a:latin typeface="+mj-lt"/>
              <a:ea typeface="Libre Franklin"/>
              <a:cs typeface="Libre Franklin"/>
              <a:sym typeface="Libre Franklin"/>
            </a:endParaRPr>
          </a:p>
          <a:p>
            <a:pPr marL="342991" marR="342991"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Venue: 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Virtual </a:t>
            </a:r>
            <a:endParaRPr sz="2000" dirty="0">
              <a:solidFill>
                <a:schemeClr val="dk1"/>
              </a:solidFill>
              <a:latin typeface="+mj-lt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02" name="Google Shape;702;p72"/>
          <p:cNvSpPr txBox="1">
            <a:spLocks noGrp="1"/>
          </p:cNvSpPr>
          <p:nvPr>
            <p:ph type="title"/>
          </p:nvPr>
        </p:nvSpPr>
        <p:spPr>
          <a:xfrm>
            <a:off x="1" y="762000"/>
            <a:ext cx="2590800" cy="5334000"/>
          </a:xfrm>
          <a:prstGeom prst="rect">
            <a:avLst/>
          </a:prstGeom>
        </p:spPr>
        <p:txBody>
          <a:bodyPr spcFirstLastPara="1" vert="horz" wrap="square" lIns="68587" tIns="68587" rIns="68587" bIns="68587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b="1" dirty="0"/>
              <a:t>Upcoming Event: </a:t>
            </a:r>
            <a:br>
              <a:rPr lang="en-US" sz="3600" b="1" dirty="0"/>
            </a:br>
            <a:r>
              <a:rPr lang="en-US" sz="3600" b="1" dirty="0"/>
              <a:t>2021 HR Day on the Hill</a:t>
            </a:r>
            <a:endParaRPr sz="3600" b="1" dirty="0"/>
          </a:p>
        </p:txBody>
      </p:sp>
      <p:sp>
        <p:nvSpPr>
          <p:cNvPr id="704" name="Google Shape;704;p72"/>
          <p:cNvSpPr txBox="1"/>
          <p:nvPr/>
        </p:nvSpPr>
        <p:spPr>
          <a:xfrm>
            <a:off x="3581400" y="5334000"/>
            <a:ext cx="442770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68587" rIns="68587" bIns="68587" anchor="t" anchorCtr="0">
            <a:no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Visit </a:t>
            </a:r>
            <a:r>
              <a:rPr lang="en-US" sz="2000" dirty="0">
                <a:solidFill>
                  <a:srgbClr val="00B0F0"/>
                </a:solidFill>
                <a:latin typeface="+mj-lt"/>
                <a:ea typeface="Libre Franklin"/>
                <a:cs typeface="Libre Franklin"/>
                <a:sym typeface="Libre Franklin"/>
              </a:rPr>
              <a:t>sps.shrm.org/events </a:t>
            </a:r>
            <a:r>
              <a:rPr lang="en-US" sz="2000" dirty="0">
                <a:solidFill>
                  <a:schemeClr val="dk1"/>
                </a:solidFill>
                <a:latin typeface="+mj-lt"/>
                <a:ea typeface="Libre Franklin"/>
                <a:cs typeface="Libre Franklin"/>
                <a:sym typeface="Libre Franklin"/>
              </a:rPr>
              <a:t>for more information!</a:t>
            </a:r>
            <a:endParaRPr sz="2000" dirty="0">
              <a:solidFill>
                <a:schemeClr val="dk1"/>
              </a:solidFill>
              <a:latin typeface="+mj-lt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9FC08-E694-4E2C-8EE1-D2D8C289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735987"/>
            <a:ext cx="4087289" cy="25438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25EF-88A9-4486-A6EF-CC62D618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to our sponsors!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40594-193C-4847-BEAD-B3C2088B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219200"/>
            <a:ext cx="4878931" cy="2422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EE2D8A-D9B7-4468-B673-529717E059E6}"/>
              </a:ext>
            </a:extLst>
          </p:cNvPr>
          <p:cNvSpPr txBox="1"/>
          <p:nvPr/>
        </p:nvSpPr>
        <p:spPr>
          <a:xfrm>
            <a:off x="2895600" y="3962400"/>
            <a:ext cx="571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Strategic Capital, Inc is a fully independent, fee for service advisory firm specializing in corporate retirement plans.  From managing relationships with service providers, fee analysis and benchmarking, Investment Policy Statement development, or a fiduciary audit, we look forward to helping you navigate the complex waters of plan management.</a:t>
            </a:r>
          </a:p>
          <a:p>
            <a:endParaRPr lang="en-US" dirty="0"/>
          </a:p>
          <a:p>
            <a:r>
              <a:rPr lang="en-US" b="1" dirty="0"/>
              <a:t>Contact:</a:t>
            </a:r>
            <a:r>
              <a:rPr lang="en-US" dirty="0"/>
              <a:t> Shane Dir, 206-397-4890, </a:t>
            </a:r>
            <a:r>
              <a:rPr lang="en-US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Shane@oscfp.com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3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9"/>
          <p:cNvSpPr txBox="1">
            <a:spLocks noGrp="1"/>
          </p:cNvSpPr>
          <p:nvPr>
            <p:ph type="title"/>
          </p:nvPr>
        </p:nvSpPr>
        <p:spPr>
          <a:xfrm>
            <a:off x="1" y="762000"/>
            <a:ext cx="2590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34284" rIns="68587" bIns="34284" anchor="ctr" anchorCtr="0">
            <a:noAutofit/>
          </a:bodyPr>
          <a:lstStyle/>
          <a:p>
            <a:pPr algn="ctr"/>
            <a:r>
              <a:rPr lang="en-US" sz="3600" b="1" dirty="0"/>
              <a:t>Today’s Speaker</a:t>
            </a:r>
            <a:endParaRPr sz="3600" b="1" dirty="0"/>
          </a:p>
        </p:txBody>
      </p:sp>
      <p:sp>
        <p:nvSpPr>
          <p:cNvPr id="758" name="Google Shape;758;p79"/>
          <p:cNvSpPr txBox="1"/>
          <p:nvPr/>
        </p:nvSpPr>
        <p:spPr>
          <a:xfrm>
            <a:off x="2666999" y="1066800"/>
            <a:ext cx="6170245" cy="4424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68587" rIns="68587" bIns="68587" anchor="t" anchorCtr="0">
            <a:noAutofit/>
          </a:bodyPr>
          <a:lstStyle/>
          <a:p>
            <a:r>
              <a:rPr lang="en-US" sz="1400" b="1" dirty="0">
                <a:highlight>
                  <a:srgbClr val="FFFFFF"/>
                </a:highlight>
              </a:rPr>
              <a:t>Randy Boek</a:t>
            </a:r>
            <a:r>
              <a:rPr lang="en-US" sz="1400" dirty="0">
                <a:highlight>
                  <a:srgbClr val="FFFFFF"/>
                </a:highlight>
              </a:rPr>
              <a:t> is a Professional Outsider, Founder, and President of Route 2 Inc. Following service in Vietnam, he earned an undergraduate science degree and began a professional career in big, dirty, dangerous natural resources and heavy manufacturing international Fortune 500 companies. </a:t>
            </a:r>
          </a:p>
          <a:p>
            <a:endParaRPr lang="en-US" sz="1400" dirty="0">
              <a:highlight>
                <a:srgbClr val="FFFFFF"/>
              </a:highlight>
            </a:endParaRPr>
          </a:p>
          <a:p>
            <a:r>
              <a:rPr lang="en-US" sz="1400" dirty="0">
                <a:highlight>
                  <a:srgbClr val="FFFFFF"/>
                </a:highlight>
              </a:rPr>
              <a:t>He has been a</a:t>
            </a:r>
            <a:r>
              <a:rPr lang="en-US" sz="1400" b="1" dirty="0">
                <a:highlight>
                  <a:srgbClr val="FFFFFF"/>
                </a:highlight>
              </a:rPr>
              <a:t> </a:t>
            </a:r>
            <a:r>
              <a:rPr lang="en-US" sz="1400" dirty="0">
                <a:highlight>
                  <a:srgbClr val="FFFFFF"/>
                </a:highlight>
              </a:rPr>
              <a:t>leader in multiple start-ups, including a brewery, paper mill, and biofuel power plant. He is a coach and mentor to senior executives and their teams in fast-growing, privately-held businesses. Together with his partners, he works internationally and has developed leaders of leaders from fifteen countries. </a:t>
            </a:r>
          </a:p>
          <a:p>
            <a:endParaRPr lang="en-US" sz="1400" dirty="0">
              <a:highlight>
                <a:srgbClr val="FFFFFF"/>
              </a:highlight>
            </a:endParaRPr>
          </a:p>
          <a:p>
            <a:r>
              <a:rPr lang="en-US" sz="1400" dirty="0">
                <a:highlight>
                  <a:srgbClr val="FFFFFF"/>
                </a:highlight>
              </a:rPr>
              <a:t>His free time is devoted to a constant search for something to cook and the next great bottle of red wine to enjoy with family and friends. He is a passionate motorcyclist, always pursuing a twisty mountain road to enjoy rapidly on two wheels.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49F8F7-D45F-44FF-81FD-DC6DCD5BE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77908"/>
            <a:ext cx="3662226" cy="28800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7" t="33344" r="16585"/>
          <a:stretch/>
        </p:blipFill>
        <p:spPr>
          <a:xfrm>
            <a:off x="-1" y="857250"/>
            <a:ext cx="914400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41" y="4877051"/>
            <a:ext cx="1826812" cy="8010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BD80FF-F9E1-4907-9186-5E8AE34E3808}"/>
              </a:ext>
            </a:extLst>
          </p:cNvPr>
          <p:cNvSpPr txBox="1"/>
          <p:nvPr/>
        </p:nvSpPr>
        <p:spPr>
          <a:xfrm>
            <a:off x="913491" y="5613344"/>
            <a:ext cx="2943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28410"/>
            <a:r>
              <a:rPr lang="en-US" sz="1200" i="1" dirty="0">
                <a:solidFill>
                  <a:srgbClr val="002035"/>
                </a:solidFill>
                <a:latin typeface="Berlin Sans FB" panose="020E0602020502020306" pitchFamily="34" charset="0"/>
              </a:rPr>
              <a:t>Partners in Business Growth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049CCC-4B90-4232-8338-FE4EEDFF4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152" y="1160483"/>
            <a:ext cx="3629771" cy="1872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73A597-A298-4BF6-BA6A-D8761A965D2B}"/>
              </a:ext>
            </a:extLst>
          </p:cNvPr>
          <p:cNvSpPr txBox="1"/>
          <p:nvPr/>
        </p:nvSpPr>
        <p:spPr>
          <a:xfrm>
            <a:off x="5671922" y="1310997"/>
            <a:ext cx="30333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8410"/>
            <a:r>
              <a:rPr lang="en-US" sz="2100" b="1" dirty="0">
                <a:solidFill>
                  <a:srgbClr val="A5BB2A"/>
                </a:solidFill>
                <a:latin typeface="Palatino Linotype" panose="02040502050505030304" pitchFamily="18" charset="0"/>
              </a:rPr>
              <a:t>Leadership is Service</a:t>
            </a:r>
          </a:p>
          <a:p>
            <a:pPr algn="ctr" defTabSz="628410"/>
            <a:r>
              <a:rPr lang="en-US" sz="2100" b="1" dirty="0">
                <a:solidFill>
                  <a:srgbClr val="A5BB2A"/>
                </a:solidFill>
                <a:latin typeface="Palatino Linotype" panose="02040502050505030304" pitchFamily="18" charset="0"/>
              </a:rPr>
              <a:t>Building A Career of Influence Over Authority</a:t>
            </a:r>
          </a:p>
          <a:p>
            <a:pPr algn="ctr" defTabSz="628410"/>
            <a:br>
              <a:rPr lang="en-US" sz="2100" b="1" dirty="0">
                <a:solidFill>
                  <a:srgbClr val="A5BB2A"/>
                </a:solidFill>
                <a:latin typeface="Palatino Linotype" panose="02040502050505030304" pitchFamily="18" charset="0"/>
              </a:rPr>
            </a:br>
            <a:endParaRPr lang="en-US" sz="2100" b="1" dirty="0">
              <a:solidFill>
                <a:srgbClr val="A5BB2A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A47E7-C0E1-44AD-A834-8A97AF099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" y="990855"/>
            <a:ext cx="6507480" cy="3664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78165B-5415-40B5-9F6F-8394A7EBA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185" y="3028951"/>
            <a:ext cx="2220164" cy="13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8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97E3-4C73-4875-B6FA-E0D803F70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37" y="991886"/>
            <a:ext cx="6306380" cy="3999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9BE00B-9E61-49BC-8CAB-EDA7ECDBBF86}"/>
              </a:ext>
            </a:extLst>
          </p:cNvPr>
          <p:cNvSpPr txBox="1"/>
          <p:nvPr/>
        </p:nvSpPr>
        <p:spPr>
          <a:xfrm rot="20640234">
            <a:off x="97914" y="4917727"/>
            <a:ext cx="241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410"/>
            <a:r>
              <a:rPr lang="en-US" dirty="0">
                <a:solidFill>
                  <a:srgbClr val="D56317"/>
                </a:solidFill>
                <a:latin typeface="Calibri" panose="020F0502020204030204"/>
              </a:rPr>
              <a:t>Thanks for participating!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E1829A-B879-4D33-999A-FEBCC3478895}"/>
              </a:ext>
            </a:extLst>
          </p:cNvPr>
          <p:cNvSpPr txBox="1"/>
          <p:nvPr/>
        </p:nvSpPr>
        <p:spPr>
          <a:xfrm>
            <a:off x="1709004" y="5240893"/>
            <a:ext cx="2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410"/>
            <a:r>
              <a:rPr lang="en-US" sz="2400" dirty="0">
                <a:solidFill>
                  <a:srgbClr val="D56317"/>
                </a:solidFill>
                <a:latin typeface="Brush Script MT" panose="03060802040406070304" pitchFamily="66" charset="0"/>
              </a:rPr>
              <a:t>Randy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87A493-B6B7-4375-BF8B-8487B6598B98}"/>
              </a:ext>
            </a:extLst>
          </p:cNvPr>
          <p:cNvSpPr txBox="1"/>
          <p:nvPr/>
        </p:nvSpPr>
        <p:spPr>
          <a:xfrm>
            <a:off x="5213603" y="5575599"/>
            <a:ext cx="2273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8410"/>
            <a:r>
              <a:rPr lang="en-US" sz="900" dirty="0">
                <a:solidFill>
                  <a:srgbClr val="002035"/>
                </a:solidFill>
                <a:latin typeface="Palatino Linotype" panose="02040502050505030304" pitchFamily="18" charset="0"/>
              </a:rPr>
              <a:t>425 359.8506   randyb@route2results.com</a:t>
            </a:r>
          </a:p>
        </p:txBody>
      </p:sp>
    </p:spTree>
    <p:extLst>
      <p:ext uri="{BB962C8B-B14F-4D97-AF65-F5344CB8AC3E}">
        <p14:creationId xmlns:p14="http://schemas.microsoft.com/office/powerpoint/2010/main" val="326702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04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25908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34284" rIns="68587" bIns="34284" anchor="ctr" anchorCtr="0">
            <a:noAutofit/>
          </a:bodyPr>
          <a:lstStyle/>
          <a:p>
            <a:pPr algn="ctr"/>
            <a:r>
              <a:rPr lang="en-US" sz="3600" b="1" dirty="0"/>
              <a:t>We want to hear from you!</a:t>
            </a:r>
            <a:endParaRPr sz="1800" b="1" dirty="0"/>
          </a:p>
        </p:txBody>
      </p:sp>
      <p:sp>
        <p:nvSpPr>
          <p:cNvPr id="1206" name="Google Shape;1206;p104"/>
          <p:cNvSpPr txBox="1">
            <a:spLocks noGrp="1"/>
          </p:cNvSpPr>
          <p:nvPr>
            <p:ph idx="1"/>
          </p:nvPr>
        </p:nvSpPr>
        <p:spPr>
          <a:xfrm>
            <a:off x="2971798" y="1598449"/>
            <a:ext cx="5486401" cy="3661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87" tIns="34284" rIns="68587" bIns="34284" anchor="t" anchorCtr="0">
            <a:noAutofit/>
          </a:bodyPr>
          <a:lstStyle/>
          <a:p>
            <a:pPr marL="192933" indent="-192933">
              <a:lnSpc>
                <a:spcPct val="90000"/>
              </a:lnSpc>
              <a:spcBef>
                <a:spcPts val="0"/>
              </a:spcBef>
              <a:buSzPts val="1680"/>
              <a:buFont typeface="Noto Sans Symbols"/>
              <a:buChar char="➢"/>
            </a:pPr>
            <a:r>
              <a:rPr lang="en-US" sz="1575" dirty="0">
                <a:solidFill>
                  <a:srgbClr val="3F3F3F"/>
                </a:solidFill>
              </a:rPr>
              <a:t>Have specific topics you want to learn about?</a:t>
            </a:r>
            <a:endParaRPr dirty="0"/>
          </a:p>
          <a:p>
            <a:pPr marL="192933" indent="-192933">
              <a:lnSpc>
                <a:spcPct val="90000"/>
              </a:lnSpc>
              <a:buSzPts val="1680"/>
              <a:buFont typeface="Noto Sans Symbols"/>
              <a:buChar char="➢"/>
            </a:pPr>
            <a:r>
              <a:rPr lang="en-US" sz="1575" dirty="0">
                <a:solidFill>
                  <a:srgbClr val="3F3F3F"/>
                </a:solidFill>
              </a:rPr>
              <a:t>Want to speak at a chapter meeting?</a:t>
            </a:r>
            <a:endParaRPr dirty="0"/>
          </a:p>
          <a:p>
            <a:pPr marL="192933" indent="-192933">
              <a:lnSpc>
                <a:spcPct val="90000"/>
              </a:lnSpc>
              <a:buSzPts val="1680"/>
              <a:buFont typeface="Noto Sans Symbols"/>
              <a:buChar char="➢"/>
            </a:pPr>
            <a:r>
              <a:rPr lang="en-US" sz="1575" dirty="0">
                <a:solidFill>
                  <a:srgbClr val="3F3F3F"/>
                </a:solidFill>
              </a:rPr>
              <a:t>Want to get more involved in SHRM?</a:t>
            </a:r>
            <a:endParaRPr dirty="0"/>
          </a:p>
          <a:p>
            <a:pPr marL="192933" indent="-192933">
              <a:lnSpc>
                <a:spcPct val="90000"/>
              </a:lnSpc>
              <a:buSzPts val="1680"/>
              <a:buFont typeface="Noto Sans Symbols"/>
              <a:buChar char="➢"/>
            </a:pPr>
            <a:r>
              <a:rPr lang="en-US" sz="1575" dirty="0">
                <a:solidFill>
                  <a:srgbClr val="3F3F3F"/>
                </a:solidFill>
              </a:rPr>
              <a:t>Curious of the benefits of sponsorship?</a:t>
            </a:r>
            <a:endParaRPr dirty="0"/>
          </a:p>
          <a:p>
            <a:pPr marL="192933" indent="-192933">
              <a:lnSpc>
                <a:spcPct val="90000"/>
              </a:lnSpc>
              <a:buSzPts val="1680"/>
              <a:buFont typeface="Noto Sans Symbols"/>
              <a:buChar char="➢"/>
            </a:pPr>
            <a:r>
              <a:rPr lang="en-US" sz="1575" dirty="0">
                <a:solidFill>
                  <a:srgbClr val="3F3F3F"/>
                </a:solidFill>
              </a:rPr>
              <a:t>Don’t know what resources SHRM has to offer?</a:t>
            </a:r>
            <a:endParaRPr dirty="0"/>
          </a:p>
          <a:p>
            <a:pPr marL="192933" indent="-192933">
              <a:lnSpc>
                <a:spcPct val="90000"/>
              </a:lnSpc>
              <a:buSzPts val="1680"/>
              <a:buFont typeface="Noto Sans Symbols"/>
              <a:buChar char="➢"/>
            </a:pPr>
            <a:r>
              <a:rPr lang="en-US" sz="1575" dirty="0">
                <a:solidFill>
                  <a:srgbClr val="3F3F3F"/>
                </a:solidFill>
              </a:rPr>
              <a:t>How to elect the SPS chapter as your designated chapter?</a:t>
            </a:r>
            <a:endParaRPr dirty="0"/>
          </a:p>
          <a:p>
            <a:pPr marL="0" indent="0">
              <a:lnSpc>
                <a:spcPct val="90000"/>
              </a:lnSpc>
              <a:buNone/>
            </a:pPr>
            <a:endParaRPr sz="1575" dirty="0">
              <a:solidFill>
                <a:srgbClr val="3F3F3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75" b="1" dirty="0">
                <a:solidFill>
                  <a:srgbClr val="3F3F3F"/>
                </a:solidFill>
              </a:rPr>
              <a:t>Email us at: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75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spsshrm.president@gmail.com</a:t>
            </a:r>
            <a:endParaRPr lang="en-US" sz="1575" b="1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75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spsshrm.programs@gmail.com</a:t>
            </a:r>
            <a:r>
              <a:rPr lang="en-US" sz="1575" b="1" dirty="0">
                <a:solidFill>
                  <a:schemeClr val="accent1"/>
                </a:solidFill>
              </a:rPr>
              <a:t> </a:t>
            </a:r>
            <a:endParaRPr sz="1463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371</Words>
  <Application>Microsoft Office PowerPoint</Application>
  <PresentationFormat>On-screen Show (4:3)</PresentationFormat>
  <Paragraphs>66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Berlin Sans FB</vt:lpstr>
      <vt:lpstr>Brush Script MT</vt:lpstr>
      <vt:lpstr>Calibri</vt:lpstr>
      <vt:lpstr>Calibri Light</vt:lpstr>
      <vt:lpstr>Century Gothic</vt:lpstr>
      <vt:lpstr>Corbel</vt:lpstr>
      <vt:lpstr>Noto Sans Symbols</vt:lpstr>
      <vt:lpstr>Palatino Linotype</vt:lpstr>
      <vt:lpstr>Wingdings 2</vt:lpstr>
      <vt:lpstr>Frame</vt:lpstr>
      <vt:lpstr>1_Office Theme</vt:lpstr>
      <vt:lpstr>Welcome to South Puget Sound SHRM! January 21, 2021</vt:lpstr>
      <vt:lpstr>Meet Your 2021 SPS SHRM Board</vt:lpstr>
      <vt:lpstr>Upcoming Event:  2021 HR Day on the Hill</vt:lpstr>
      <vt:lpstr>Thank You to our sponsors!</vt:lpstr>
      <vt:lpstr>Today’s Speaker</vt:lpstr>
      <vt:lpstr>PowerPoint Presentation</vt:lpstr>
      <vt:lpstr>PowerPoint Presentation</vt:lpstr>
      <vt:lpstr>PowerPoint Presentation</vt:lpstr>
      <vt:lpstr>We want to hear from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Layton</dc:creator>
  <cp:lastModifiedBy>Cheyanne Farr</cp:lastModifiedBy>
  <cp:revision>27</cp:revision>
  <dcterms:created xsi:type="dcterms:W3CDTF">2020-04-15T18:00:17Z</dcterms:created>
  <dcterms:modified xsi:type="dcterms:W3CDTF">2021-01-21T18:12:34Z</dcterms:modified>
</cp:coreProperties>
</file>